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wmf" ContentType="image/x-w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9"/>
  </p:notesMasterIdLst>
  <p:sldIdLst>
    <p:sldId id="256" r:id="rId3"/>
    <p:sldId id="265" r:id="rId4"/>
    <p:sldId id="266" r:id="rId5"/>
    <p:sldId id="272" r:id="rId6"/>
    <p:sldId id="273" r:id="rId7"/>
    <p:sldId id="274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321"/>
    <p:restoredTop sz="86207" autoAdjust="0"/>
  </p:normalViewPr>
  <p:slideViewPr>
    <p:cSldViewPr>
      <p:cViewPr varScale="1">
        <p:scale>
          <a:sx n="52" d="100"/>
          <a:sy n="52" d="100"/>
        </p:scale>
        <p:origin x="1336" y="1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notesMaster" Target="notesMasters/notesMaster1.xml"/><Relationship Id="rId1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CC03E3-359F-5140-AB5A-0F3C94E255BD}" type="datetimeFigureOut">
              <a:rPr lang="en-US" smtClean="0"/>
              <a:t>8/21/17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D2B0AD-7AFA-EB41-A9A8-C5E6AD1C5C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93777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100" dirty="0" smtClean="0"/>
              <a:t>Now we’ll talk about UC AND CSU requirements!</a:t>
            </a:r>
          </a:p>
          <a:p>
            <a:r>
              <a:rPr lang="en-US" sz="1100" dirty="0" smtClean="0"/>
              <a:t>We will talk</a:t>
            </a:r>
            <a:r>
              <a:rPr lang="en-US" sz="1100" baseline="0" dirty="0" smtClean="0"/>
              <a:t> about the three requirements in depth.</a:t>
            </a:r>
            <a:endParaRPr lang="en-US" sz="1100" dirty="0" smtClean="0"/>
          </a:p>
          <a:p>
            <a:r>
              <a:rPr lang="en-US" sz="1100" dirty="0" smtClean="0"/>
              <a:t>Only</a:t>
            </a:r>
            <a:r>
              <a:rPr lang="en-US" sz="1100" baseline="0" dirty="0" smtClean="0"/>
              <a:t> the UC application requires the UC Personal Insight Questions where you will have to answer four out of eight questions</a:t>
            </a:r>
            <a:r>
              <a:rPr lang="en-US" baseline="0" dirty="0" smtClean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BC83C5E-3B48-43CF-934B-4B8724A208F6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9556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z="1100" dirty="0" smtClean="0"/>
              <a:t>Give</a:t>
            </a:r>
            <a:r>
              <a:rPr lang="en-US" sz="1100" baseline="0" dirty="0" smtClean="0"/>
              <a:t> students </a:t>
            </a:r>
            <a:r>
              <a:rPr lang="en-US" sz="1100" dirty="0" smtClean="0"/>
              <a:t>the </a:t>
            </a:r>
            <a:r>
              <a:rPr lang="en-US" sz="1100" i="1" dirty="0" smtClean="0"/>
              <a:t>FFWD</a:t>
            </a:r>
            <a:r>
              <a:rPr lang="en-US" sz="1100" i="1" baseline="0" dirty="0" smtClean="0"/>
              <a:t> </a:t>
            </a:r>
            <a:r>
              <a:rPr lang="en-US" sz="1100" i="1" dirty="0" smtClean="0"/>
              <a:t>How </a:t>
            </a:r>
            <a:r>
              <a:rPr lang="en-US" sz="1100" i="1" dirty="0" smtClean="0"/>
              <a:t>do I become eligible for college</a:t>
            </a:r>
            <a:r>
              <a:rPr lang="en-US" sz="1100" i="1" dirty="0" smtClean="0"/>
              <a:t>? </a:t>
            </a:r>
            <a:r>
              <a:rPr lang="en-US" sz="1100" dirty="0" smtClean="0"/>
              <a:t>handout</a:t>
            </a:r>
            <a:r>
              <a:rPr lang="en-US" sz="1100" baseline="0" dirty="0" smtClean="0"/>
              <a:t> for reference.</a:t>
            </a:r>
            <a:endParaRPr lang="en-US" sz="1100" dirty="0" smtClean="0"/>
          </a:p>
          <a:p>
            <a:pPr eaLnBrk="1" hangingPunct="1">
              <a:spcBef>
                <a:spcPct val="0"/>
              </a:spcBef>
            </a:pPr>
            <a:endParaRPr lang="en-US" sz="1100" dirty="0" smtClean="0"/>
          </a:p>
          <a:p>
            <a:pPr eaLnBrk="1" hangingPunct="1">
              <a:spcBef>
                <a:spcPct val="0"/>
              </a:spcBef>
            </a:pPr>
            <a:r>
              <a:rPr lang="en-US" sz="1100" dirty="0" smtClean="0"/>
              <a:t>For the</a:t>
            </a:r>
            <a:r>
              <a:rPr lang="en-US" sz="1100" baseline="0" dirty="0" smtClean="0"/>
              <a:t> Mathematics Requirement point out that as of 2015, Geometry cannot be skipped by taking a higher math class. The student must do the seat time in the course. It can be completed in middle school.</a:t>
            </a:r>
            <a:endParaRPr lang="en-US" sz="1100" dirty="0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17BCF30-650B-4B10-A5DF-706BE8FB161D}" type="slidenum">
              <a:rPr lang="en-US" smtClean="0"/>
              <a:pPr/>
              <a:t>3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049453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These are only</a:t>
            </a:r>
            <a:r>
              <a:rPr lang="en-US" baseline="0" dirty="0" smtClean="0"/>
              <a:t> MINIMUM </a:t>
            </a:r>
            <a:r>
              <a:rPr lang="en-US" baseline="0" dirty="0" err="1" smtClean="0"/>
              <a:t>gpa</a:t>
            </a:r>
            <a:r>
              <a:rPr lang="en-US" baseline="0" dirty="0" smtClean="0"/>
              <a:t> requirements. Most of the UC campuses are competitive to get into and you will need higher than a 3.0. There are many CSU campuses that are competitive as well so the higher your </a:t>
            </a:r>
            <a:r>
              <a:rPr lang="en-US" baseline="0" dirty="0" err="1" smtClean="0"/>
              <a:t>gpa</a:t>
            </a:r>
            <a:r>
              <a:rPr lang="en-US" baseline="0" dirty="0" smtClean="0"/>
              <a:t>, the more likely you will get in to more colleges!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D2B0AD-7AFA-EB41-A9A8-C5E6AD1C5CE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6911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Encourage students to take the PSAT in the 10</a:t>
            </a:r>
            <a:r>
              <a:rPr lang="en-US" baseline="30000" dirty="0" smtClean="0"/>
              <a:t>th</a:t>
            </a:r>
            <a:r>
              <a:rPr lang="en-US" dirty="0" smtClean="0"/>
              <a:t> grade</a:t>
            </a:r>
            <a:r>
              <a:rPr lang="en-US" baseline="0" dirty="0" smtClean="0"/>
              <a:t> for practice so that when they take it as Juniors, it won’t be there first time.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 smtClean="0"/>
              <a:t>Encourage students </a:t>
            </a:r>
            <a:r>
              <a:rPr lang="en-US" dirty="0" smtClean="0"/>
              <a:t>to take both the ACT and SAT at least twice</a:t>
            </a:r>
            <a:r>
              <a:rPr lang="en-US" baseline="0" dirty="0" smtClean="0"/>
              <a:t>, at the end of the 11</a:t>
            </a:r>
            <a:r>
              <a:rPr lang="en-US" baseline="30000" dirty="0" smtClean="0"/>
              <a:t>th</a:t>
            </a:r>
            <a:r>
              <a:rPr lang="en-US" baseline="0" dirty="0" smtClean="0"/>
              <a:t> grade and the beginning of the 12</a:t>
            </a:r>
            <a:r>
              <a:rPr lang="en-US" baseline="30000" dirty="0" smtClean="0"/>
              <a:t>th</a:t>
            </a:r>
            <a:r>
              <a:rPr lang="en-US" baseline="0" dirty="0" smtClean="0"/>
              <a:t> grade.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D2B0AD-7AFA-EB41-A9A8-C5E6AD1C5CE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28355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Here are some baseline questions to check</a:t>
            </a:r>
            <a:r>
              <a:rPr lang="en-US" baseline="0" dirty="0" smtClean="0"/>
              <a:t> for understanding and wrap up your conversation on </a:t>
            </a:r>
            <a:r>
              <a:rPr lang="en-US" baseline="0" smtClean="0"/>
              <a:t>college requirements.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D2B0AD-7AFA-EB41-A9A8-C5E6AD1C5CE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5534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9802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D8287-8A13-4718-9527-7B3C12CF6D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2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D8287-8A13-4718-9527-7B3C12CF6D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3965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09800"/>
            <a:ext cx="4038600" cy="3916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09800"/>
            <a:ext cx="4038600" cy="3916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D8287-8A13-4718-9527-7B3C12CF6D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035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66800"/>
            <a:ext cx="8229600" cy="76200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D8287-8A13-4718-9527-7B3C12CF6D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0042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5791200" y="5943600"/>
            <a:ext cx="2133600" cy="365125"/>
          </a:xfrm>
          <a:prstGeom prst="rect">
            <a:avLst/>
          </a:prstGeom>
        </p:spPr>
        <p:txBody>
          <a:bodyPr/>
          <a:lstStyle/>
          <a:p>
            <a:fld id="{120A2F74-62D9-4645-9CFF-DA9A51FF7AFA}" type="datetimeFigureOut">
              <a:rPr lang="en-US" smtClean="0"/>
              <a:t>8/21/17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D8287-8A13-4718-9527-7B3C12CF6D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52104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D8287-8A13-4718-9527-7B3C12CF6D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1490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3008313" cy="7493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295400"/>
            <a:ext cx="5111750" cy="48307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D8287-8A13-4718-9527-7B3C12CF6D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1624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D8287-8A13-4718-9527-7B3C12CF6D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30464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D8287-8A13-4718-9527-7B3C12CF6D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1683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D8287-8A13-4718-9527-7B3C12CF6D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8749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BD8287-8A13-4718-9527-7B3C12CF6DC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3062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9751A-0EB0-EC4D-9665-9ECED5EED43D}" type="datetimeFigureOut">
              <a:rPr lang="en-US" smtClean="0"/>
              <a:t>8/21/17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5ABE0-4A16-0C46-BA15-8CAE12CB73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6009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9751A-0EB0-EC4D-9665-9ECED5EED43D}" type="datetimeFigureOut">
              <a:rPr lang="en-US" smtClean="0"/>
              <a:t>8/21/17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5ABE0-4A16-0C46-BA15-8CAE12CB73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88551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9751A-0EB0-EC4D-9665-9ECED5EED43D}" type="datetimeFigureOut">
              <a:rPr lang="en-US" smtClean="0"/>
              <a:t>8/21/17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5ABE0-4A16-0C46-BA15-8CAE12CB73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0649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9751A-0EB0-EC4D-9665-9ECED5EED43D}" type="datetimeFigureOut">
              <a:rPr lang="en-US" smtClean="0"/>
              <a:t>8/21/17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5ABE0-4A16-0C46-BA15-8CAE12CB73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02168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9751A-0EB0-EC4D-9665-9ECED5EED43D}" type="datetimeFigureOut">
              <a:rPr lang="en-US" smtClean="0"/>
              <a:t>8/21/17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5ABE0-4A16-0C46-BA15-8CAE12CB73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1850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9751A-0EB0-EC4D-9665-9ECED5EED43D}" type="datetimeFigureOut">
              <a:rPr lang="en-US" smtClean="0"/>
              <a:t>8/21/17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5ABE0-4A16-0C46-BA15-8CAE12CB73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36303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9751A-0EB0-EC4D-9665-9ECED5EED43D}" type="datetimeFigureOut">
              <a:rPr lang="en-US" smtClean="0"/>
              <a:t>8/21/17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5ABE0-4A16-0C46-BA15-8CAE12CB73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925216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9751A-0EB0-EC4D-9665-9ECED5EED43D}" type="datetimeFigureOut">
              <a:rPr lang="en-US" smtClean="0"/>
              <a:t>8/21/17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5ABE0-4A16-0C46-BA15-8CAE12CB73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83440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9751A-0EB0-EC4D-9665-9ECED5EED43D}" type="datetimeFigureOut">
              <a:rPr lang="en-US" smtClean="0"/>
              <a:t>8/21/17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5ABE0-4A16-0C46-BA15-8CAE12CB73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136041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9751A-0EB0-EC4D-9665-9ECED5EED43D}" type="datetimeFigureOut">
              <a:rPr lang="en-US" smtClean="0"/>
              <a:t>8/21/17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5ABE0-4A16-0C46-BA15-8CAE12CB73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55082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9751A-0EB0-EC4D-9665-9ECED5EED43D}" type="datetimeFigureOut">
              <a:rPr lang="en-US" smtClean="0"/>
              <a:t>8/21/17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5ABE0-4A16-0C46-BA15-8CAE12CB73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16195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274638"/>
            <a:ext cx="72390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2015 UC Berkeley,                                                               Center for Educational Partnerships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E022FB-6214-43C2-8590-BF37FFB8AB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4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4.xml"/><Relationship Id="rId13" Type="http://schemas.openxmlformats.org/officeDocument/2006/relationships/theme" Target="../theme/theme2.xml"/><Relationship Id="rId14" Type="http://schemas.openxmlformats.org/officeDocument/2006/relationships/image" Target="../media/image2.png"/><Relationship Id="rId1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9.xml"/><Relationship Id="rId8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471" y="0"/>
            <a:ext cx="8915400" cy="6889173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0668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362201"/>
            <a:ext cx="8229600" cy="3505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10400" y="5943600"/>
            <a:ext cx="19170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BD8287-8A13-4718-9527-7B3C12CF6DC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8668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B9751A-0EB0-EC4D-9665-9ECED5EED43D}" type="datetimeFigureOut">
              <a:rPr lang="en-US" smtClean="0"/>
              <a:t>8/21/17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45ABE0-4A16-0C46-BA15-8CAE12CB739B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/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43955"/>
            <a:ext cx="9144000" cy="614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753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00" descr="C:\Users\Claudia\AppData\Local\Microsoft\Windows\Temporary Internet Files\Content.IE5\TFCTY12G\MC90005679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1219200"/>
            <a:ext cx="75438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838200" y="5257800"/>
            <a:ext cx="7543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latin typeface="Cambria"/>
                <a:cs typeface="Cambria"/>
              </a:rPr>
              <a:t>How Do I Become College Eligible?</a:t>
            </a:r>
            <a:endParaRPr lang="en-US" sz="3600" b="1" dirty="0">
              <a:latin typeface="Cambria"/>
              <a:cs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829972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772400" cy="13716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en-US" altLang="en-US" b="1" dirty="0" smtClean="0">
                <a:solidFill>
                  <a:schemeClr val="tx2"/>
                </a:solidFill>
                <a:latin typeface="Cambria"/>
                <a:cs typeface="Cambria"/>
              </a:rPr>
              <a:t>Path to UC/CSU Admissions</a:t>
            </a:r>
            <a:br>
              <a:rPr lang="en-US" altLang="en-US" b="1" dirty="0" smtClean="0">
                <a:solidFill>
                  <a:schemeClr val="tx2"/>
                </a:solidFill>
                <a:latin typeface="Cambria"/>
                <a:cs typeface="Cambria"/>
              </a:rPr>
            </a:br>
            <a:r>
              <a:rPr lang="en-US" altLang="en-US" b="1" dirty="0" smtClean="0">
                <a:solidFill>
                  <a:schemeClr val="tx2"/>
                </a:solidFill>
                <a:latin typeface="Cambria"/>
                <a:cs typeface="Cambria"/>
              </a:rPr>
              <a:t>The Requirements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idx="1"/>
          </p:nvPr>
        </p:nvSpPr>
        <p:spPr>
          <a:xfrm>
            <a:off x="2590800" y="1676400"/>
            <a:ext cx="5257800" cy="4648200"/>
          </a:xfrm>
        </p:spPr>
        <p:txBody>
          <a:bodyPr>
            <a:normAutofit lnSpcReduction="10000"/>
          </a:bodyPr>
          <a:lstStyle/>
          <a:p>
            <a:r>
              <a:rPr lang="en-US" altLang="en-US" b="1" dirty="0" smtClean="0">
                <a:latin typeface="Cambria" charset="0"/>
                <a:ea typeface="Cambria" charset="0"/>
                <a:cs typeface="Cambria" charset="0"/>
              </a:rPr>
              <a:t>Subject</a:t>
            </a:r>
          </a:p>
          <a:p>
            <a:pPr lvl="1"/>
            <a:r>
              <a:rPr lang="en-US" altLang="en-US" b="1" dirty="0" smtClean="0">
                <a:latin typeface="Cambria" charset="0"/>
                <a:ea typeface="Cambria" charset="0"/>
                <a:cs typeface="Cambria" charset="0"/>
              </a:rPr>
              <a:t>a-g Courses</a:t>
            </a:r>
          </a:p>
          <a:p>
            <a:r>
              <a:rPr lang="en-US" altLang="en-US" b="1" dirty="0" smtClean="0">
                <a:latin typeface="Cambria" charset="0"/>
                <a:ea typeface="Cambria" charset="0"/>
                <a:cs typeface="Cambria" charset="0"/>
              </a:rPr>
              <a:t>GPA</a:t>
            </a:r>
          </a:p>
          <a:p>
            <a:pPr lvl="1"/>
            <a:r>
              <a:rPr lang="en-US" altLang="en-US" b="1" dirty="0" smtClean="0">
                <a:latin typeface="Cambria" charset="0"/>
                <a:ea typeface="Cambria" charset="0"/>
                <a:cs typeface="Cambria" charset="0"/>
              </a:rPr>
              <a:t>Grades</a:t>
            </a:r>
            <a:r>
              <a:rPr lang="en-US" altLang="en-US" sz="2400" b="1" dirty="0" smtClean="0">
                <a:latin typeface="Cambria" charset="0"/>
                <a:ea typeface="Cambria" charset="0"/>
                <a:cs typeface="Cambria" charset="0"/>
              </a:rPr>
              <a:t>	</a:t>
            </a:r>
          </a:p>
          <a:p>
            <a:r>
              <a:rPr lang="en-US" altLang="en-US" b="1" dirty="0" smtClean="0">
                <a:latin typeface="Cambria" charset="0"/>
                <a:ea typeface="Cambria" charset="0"/>
                <a:cs typeface="Cambria" charset="0"/>
              </a:rPr>
              <a:t>Examination</a:t>
            </a:r>
          </a:p>
          <a:p>
            <a:pPr lvl="1"/>
            <a:r>
              <a:rPr lang="en-US" altLang="en-US" b="1" dirty="0" smtClean="0">
                <a:latin typeface="Cambria" charset="0"/>
                <a:ea typeface="Cambria" charset="0"/>
                <a:cs typeface="Cambria" charset="0"/>
              </a:rPr>
              <a:t>SAT/ACT</a:t>
            </a:r>
          </a:p>
          <a:p>
            <a:r>
              <a:rPr lang="en-US" altLang="en-US" b="1" dirty="0" smtClean="0">
                <a:latin typeface="Cambria" charset="0"/>
                <a:ea typeface="Cambria" charset="0"/>
                <a:cs typeface="Cambria" charset="0"/>
              </a:rPr>
              <a:t>Personal Insight Questions</a:t>
            </a:r>
          </a:p>
          <a:p>
            <a:pPr lvl="1"/>
            <a:r>
              <a:rPr lang="en-US" altLang="en-US" b="1" dirty="0" smtClean="0">
                <a:latin typeface="Cambria" charset="0"/>
                <a:ea typeface="Cambria" charset="0"/>
                <a:cs typeface="Cambria" charset="0"/>
              </a:rPr>
              <a:t>Only for UC; not for CSU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2362200"/>
            <a:ext cx="2253851" cy="20828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81800" y="2362200"/>
            <a:ext cx="1981200" cy="1981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534400" cy="19050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/>
                <a:cs typeface="Cambria"/>
              </a:rPr>
              <a:t>Subject</a:t>
            </a:r>
            <a:br>
              <a:rPr lang="en-US" sz="4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/>
                <a:cs typeface="Cambria"/>
              </a:rPr>
            </a:br>
            <a:r>
              <a:rPr lang="en-US" sz="4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/>
                <a:cs typeface="Cambria"/>
              </a:rPr>
              <a:t>a-g Requirements</a:t>
            </a:r>
            <a:r>
              <a:rPr lang="en-US" b="1" dirty="0" smtClean="0">
                <a:latin typeface="Cambria"/>
                <a:cs typeface="Cambria"/>
              </a:rPr>
              <a:t/>
            </a:r>
            <a:br>
              <a:rPr lang="en-US" b="1" dirty="0" smtClean="0">
                <a:latin typeface="Cambria"/>
                <a:cs typeface="Cambria"/>
              </a:rPr>
            </a:br>
            <a:r>
              <a:rPr lang="en-US" sz="2700" b="1" dirty="0" smtClean="0">
                <a:solidFill>
                  <a:schemeClr val="accent1"/>
                </a:solidFill>
                <a:latin typeface="Cambria"/>
                <a:cs typeface="Cambria"/>
              </a:rPr>
              <a:t>15 courses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304800" y="2133600"/>
            <a:ext cx="4114800" cy="4191000"/>
          </a:xfrm>
          <a:prstGeom prst="rect">
            <a:avLst/>
          </a:prstGeom>
        </p:spPr>
        <p:txBody>
          <a:bodyPr/>
          <a:lstStyle/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buFont typeface="+mj-lt"/>
              <a:buAutoNum type="alphaLcPeriod"/>
              <a:defRPr/>
            </a:pPr>
            <a:r>
              <a:rPr lang="en-US" altLang="en-US" sz="2400" dirty="0">
                <a:latin typeface="Cambria" charset="0"/>
                <a:ea typeface="Cambria" charset="0"/>
                <a:cs typeface="Cambria" charset="0"/>
              </a:rPr>
              <a:t>History</a:t>
            </a:r>
          </a:p>
          <a:p>
            <a:pPr marL="914400" lvl="1" indent="-457200" fontAlgn="auto">
              <a:spcBef>
                <a:spcPct val="20000"/>
              </a:spcBef>
              <a:spcAft>
                <a:spcPts val="0"/>
              </a:spcAft>
              <a:buFont typeface="Courier New"/>
              <a:buChar char="o"/>
              <a:defRPr/>
            </a:pPr>
            <a:r>
              <a:rPr lang="en-US" altLang="en-US" sz="2200" dirty="0">
                <a:latin typeface="Cambria" charset="0"/>
                <a:ea typeface="Cambria" charset="0"/>
                <a:cs typeface="Cambria" charset="0"/>
              </a:rPr>
              <a:t>2 years minimum</a:t>
            </a:r>
          </a:p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buFont typeface="+mj-lt"/>
              <a:buAutoNum type="alphaLcPeriod"/>
              <a:defRPr/>
            </a:pPr>
            <a:r>
              <a:rPr lang="en-US" altLang="en-US" sz="2400" dirty="0">
                <a:latin typeface="Cambria" charset="0"/>
                <a:ea typeface="Cambria" charset="0"/>
                <a:cs typeface="Cambria" charset="0"/>
              </a:rPr>
              <a:t>English</a:t>
            </a:r>
          </a:p>
          <a:p>
            <a:pPr marL="914400" lvl="1" indent="-457200" fontAlgn="auto">
              <a:spcBef>
                <a:spcPct val="20000"/>
              </a:spcBef>
              <a:spcAft>
                <a:spcPts val="0"/>
              </a:spcAft>
              <a:buFont typeface="Courier New"/>
              <a:buChar char="o"/>
              <a:defRPr/>
            </a:pPr>
            <a:r>
              <a:rPr lang="en-US" altLang="en-US" sz="2200" dirty="0">
                <a:latin typeface="Cambria" charset="0"/>
                <a:ea typeface="Cambria" charset="0"/>
                <a:cs typeface="Cambria" charset="0"/>
              </a:rPr>
              <a:t>4 years minimum</a:t>
            </a:r>
          </a:p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buFont typeface="+mj-lt"/>
              <a:buAutoNum type="alphaLcPeriod"/>
              <a:defRPr/>
            </a:pPr>
            <a:r>
              <a:rPr lang="en-US" altLang="en-US" sz="2400" dirty="0">
                <a:latin typeface="Cambria" charset="0"/>
                <a:ea typeface="Cambria" charset="0"/>
                <a:cs typeface="Cambria" charset="0"/>
              </a:rPr>
              <a:t>Mathematics</a:t>
            </a:r>
          </a:p>
          <a:p>
            <a:pPr marL="914400" lvl="1" indent="-457200" fontAlgn="auto">
              <a:spcBef>
                <a:spcPct val="20000"/>
              </a:spcBef>
              <a:spcAft>
                <a:spcPts val="0"/>
              </a:spcAft>
              <a:buFont typeface="Courier New"/>
              <a:buChar char="o"/>
              <a:defRPr/>
            </a:pPr>
            <a:r>
              <a:rPr lang="en-US" altLang="en-US" sz="2200" dirty="0">
                <a:latin typeface="Cambria" charset="0"/>
                <a:ea typeface="Cambria" charset="0"/>
                <a:cs typeface="Cambria" charset="0"/>
              </a:rPr>
              <a:t>3 years minimum</a:t>
            </a:r>
          </a:p>
          <a:p>
            <a:pPr marL="914400" lvl="1" indent="-457200" fontAlgn="auto">
              <a:spcBef>
                <a:spcPct val="20000"/>
              </a:spcBef>
              <a:spcAft>
                <a:spcPts val="0"/>
              </a:spcAft>
              <a:buFont typeface="Courier New"/>
              <a:buChar char="o"/>
              <a:defRPr/>
            </a:pPr>
            <a:r>
              <a:rPr lang="en-US" altLang="en-US" sz="2200" dirty="0">
                <a:latin typeface="Cambria" charset="0"/>
                <a:ea typeface="Cambria" charset="0"/>
                <a:cs typeface="Cambria" charset="0"/>
              </a:rPr>
              <a:t>4 years Recommended</a:t>
            </a:r>
          </a:p>
          <a:p>
            <a:pPr marL="914400" lvl="1" indent="-457200" fontAlgn="auto">
              <a:spcBef>
                <a:spcPct val="20000"/>
              </a:spcBef>
              <a:spcAft>
                <a:spcPts val="0"/>
              </a:spcAft>
              <a:buFont typeface="Courier New"/>
              <a:buChar char="o"/>
              <a:defRPr/>
            </a:pPr>
            <a:r>
              <a:rPr lang="en-US" altLang="en-US" sz="2200" dirty="0">
                <a:latin typeface="Cambria" charset="0"/>
                <a:ea typeface="Cambria" charset="0"/>
                <a:cs typeface="Cambria" charset="0"/>
              </a:rPr>
              <a:t>Starting with </a:t>
            </a:r>
            <a:r>
              <a:rPr lang="en-US" altLang="en-US" sz="2200" dirty="0" smtClean="0">
                <a:latin typeface="Cambria" charset="0"/>
                <a:ea typeface="Cambria" charset="0"/>
                <a:cs typeface="Cambria" charset="0"/>
              </a:rPr>
              <a:t>Algebra</a:t>
            </a:r>
          </a:p>
          <a:p>
            <a:pPr marL="914400" lvl="1" indent="-457200" fontAlgn="auto">
              <a:spcBef>
                <a:spcPct val="20000"/>
              </a:spcBef>
              <a:spcAft>
                <a:spcPts val="0"/>
              </a:spcAft>
              <a:buFont typeface="Courier New"/>
              <a:buChar char="o"/>
              <a:defRPr/>
            </a:pPr>
            <a:r>
              <a:rPr lang="en-US" altLang="en-US" sz="2200" dirty="0" smtClean="0">
                <a:latin typeface="Cambria" charset="0"/>
                <a:ea typeface="Cambria" charset="0"/>
                <a:cs typeface="Cambria" charset="0"/>
              </a:rPr>
              <a:t>UC only; seat time in Geometry</a:t>
            </a:r>
            <a:endParaRPr lang="en-US" altLang="en-US" sz="2200" dirty="0">
              <a:latin typeface="Cambria" charset="0"/>
              <a:ea typeface="Cambria" charset="0"/>
              <a:cs typeface="Cambria" charset="0"/>
            </a:endParaRPr>
          </a:p>
        </p:txBody>
      </p:sp>
      <p:sp>
        <p:nvSpPr>
          <p:cNvPr id="6" name="Rectangle 4"/>
          <p:cNvSpPr txBox="1">
            <a:spLocks noChangeArrowheads="1"/>
          </p:cNvSpPr>
          <p:nvPr/>
        </p:nvSpPr>
        <p:spPr>
          <a:xfrm>
            <a:off x="4953000" y="2133600"/>
            <a:ext cx="3962400" cy="4191000"/>
          </a:xfrm>
          <a:prstGeom prst="rect">
            <a:avLst/>
          </a:prstGeom>
        </p:spPr>
        <p:txBody>
          <a:bodyPr/>
          <a:lstStyle/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buFont typeface="+mj-lt"/>
              <a:buAutoNum type="alphaLcPeriod" startAt="4"/>
              <a:defRPr/>
            </a:pPr>
            <a:r>
              <a:rPr lang="en-US" altLang="en-US" sz="2400" dirty="0">
                <a:latin typeface="Cambria" charset="0"/>
                <a:ea typeface="Cambria" charset="0"/>
                <a:cs typeface="Cambria" charset="0"/>
              </a:rPr>
              <a:t>Lab Science</a:t>
            </a:r>
          </a:p>
          <a:p>
            <a:pPr marL="914400" lvl="1" indent="-457200" fontAlgn="auto">
              <a:spcBef>
                <a:spcPct val="20000"/>
              </a:spcBef>
              <a:spcAft>
                <a:spcPts val="0"/>
              </a:spcAft>
              <a:buFont typeface="Courier New"/>
              <a:buChar char="o"/>
              <a:defRPr/>
            </a:pPr>
            <a:r>
              <a:rPr lang="en-US" altLang="en-US" sz="2400" dirty="0">
                <a:latin typeface="Cambria" charset="0"/>
                <a:ea typeface="Cambria" charset="0"/>
                <a:cs typeface="Cambria" charset="0"/>
              </a:rPr>
              <a:t>2 years minimum</a:t>
            </a:r>
          </a:p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buFont typeface="+mj-lt"/>
              <a:buAutoNum type="alphaLcPeriod" startAt="4"/>
              <a:defRPr/>
            </a:pPr>
            <a:r>
              <a:rPr lang="en-US" altLang="en-US" sz="2400" dirty="0">
                <a:latin typeface="Cambria" charset="0"/>
                <a:ea typeface="Cambria" charset="0"/>
                <a:cs typeface="Cambria" charset="0"/>
              </a:rPr>
              <a:t>Language other than English</a:t>
            </a:r>
          </a:p>
          <a:p>
            <a:pPr marL="914400" lvl="1" indent="-457200" fontAlgn="auto">
              <a:spcBef>
                <a:spcPct val="20000"/>
              </a:spcBef>
              <a:spcAft>
                <a:spcPts val="0"/>
              </a:spcAft>
              <a:buFont typeface="Courier New"/>
              <a:buChar char="o"/>
              <a:defRPr/>
            </a:pPr>
            <a:r>
              <a:rPr lang="en-US" altLang="en-US" sz="2400" dirty="0">
                <a:latin typeface="Cambria" charset="0"/>
                <a:ea typeface="Cambria" charset="0"/>
                <a:cs typeface="Cambria" charset="0"/>
              </a:rPr>
              <a:t>2 years minimum</a:t>
            </a:r>
          </a:p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buFont typeface="+mj-lt"/>
              <a:buAutoNum type="alphaLcPeriod" startAt="4"/>
              <a:defRPr/>
            </a:pPr>
            <a:r>
              <a:rPr lang="en-US" altLang="en-US" sz="2400" dirty="0">
                <a:latin typeface="Cambria" charset="0"/>
                <a:ea typeface="Cambria" charset="0"/>
                <a:cs typeface="Cambria" charset="0"/>
              </a:rPr>
              <a:t>Visual/Performing Art</a:t>
            </a:r>
          </a:p>
          <a:p>
            <a:pPr marL="914400" lvl="1" indent="-457200" fontAlgn="auto">
              <a:spcBef>
                <a:spcPct val="20000"/>
              </a:spcBef>
              <a:spcAft>
                <a:spcPts val="0"/>
              </a:spcAft>
              <a:buFont typeface="Courier New"/>
              <a:buChar char="o"/>
              <a:defRPr/>
            </a:pPr>
            <a:r>
              <a:rPr lang="en-US" altLang="en-US" sz="2400" dirty="0">
                <a:latin typeface="Cambria" charset="0"/>
                <a:ea typeface="Cambria" charset="0"/>
                <a:cs typeface="Cambria" charset="0"/>
              </a:rPr>
              <a:t>1 year required</a:t>
            </a:r>
          </a:p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buFont typeface="+mj-lt"/>
              <a:buAutoNum type="alphaLcPeriod" startAt="4"/>
              <a:defRPr/>
            </a:pPr>
            <a:r>
              <a:rPr lang="en-US" altLang="en-US" sz="2400" dirty="0">
                <a:latin typeface="Cambria" charset="0"/>
                <a:ea typeface="Cambria" charset="0"/>
                <a:cs typeface="Cambria" charset="0"/>
              </a:rPr>
              <a:t>College Prep Electives</a:t>
            </a:r>
          </a:p>
          <a:p>
            <a:pPr marL="800100" lvl="1" indent="-342900" fontAlgn="auto">
              <a:spcBef>
                <a:spcPct val="20000"/>
              </a:spcBef>
              <a:spcAft>
                <a:spcPts val="0"/>
              </a:spcAft>
              <a:buFont typeface="Courier New"/>
              <a:buChar char="o"/>
              <a:defRPr/>
            </a:pPr>
            <a:r>
              <a:rPr lang="en-US" altLang="en-US" sz="2400" dirty="0">
                <a:latin typeface="Cambria" charset="0"/>
                <a:ea typeface="Cambria" charset="0"/>
                <a:cs typeface="Cambria" charset="0"/>
              </a:rPr>
              <a:t>1 year required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1800" y="228600"/>
            <a:ext cx="1752600" cy="17526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6951" y="228600"/>
            <a:ext cx="1902791" cy="175838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3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8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1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6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9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64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67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utoUpdateAnimBg="0"/>
      <p:bldP spid="6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609600" y="304800"/>
            <a:ext cx="7772400" cy="9144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3600" b="1" dirty="0" smtClean="0">
                <a:solidFill>
                  <a:schemeClr val="tx2"/>
                </a:solidFill>
                <a:latin typeface="Cambria"/>
                <a:cs typeface="Cambria"/>
              </a:rPr>
              <a:t>GPA Requirement “Grades”</a:t>
            </a:r>
            <a:endParaRPr lang="en-US" altLang="en-US" sz="3600" dirty="0" smtClean="0">
              <a:solidFill>
                <a:schemeClr val="tx2"/>
              </a:solidFill>
              <a:latin typeface="Cambria"/>
              <a:cs typeface="Cambria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609600" y="1371600"/>
            <a:ext cx="77724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/>
            </a:pPr>
            <a:r>
              <a:rPr kumimoji="1" lang="en-US" altLang="en-US" sz="2800" kern="0" dirty="0" smtClean="0">
                <a:latin typeface="Cambria" charset="0"/>
                <a:ea typeface="Cambria" charset="0"/>
                <a:cs typeface="Cambria" charset="0"/>
              </a:rPr>
              <a:t>For UC eligibility, students must </a:t>
            </a:r>
            <a:r>
              <a:rPr kumimoji="1" lang="en-US" altLang="en-US" sz="2800" kern="0" dirty="0">
                <a:latin typeface="Cambria" charset="0"/>
                <a:ea typeface="Cambria" charset="0"/>
                <a:cs typeface="Cambria" charset="0"/>
              </a:rPr>
              <a:t>maintain at least a 3.0 </a:t>
            </a:r>
            <a:r>
              <a:rPr kumimoji="1" lang="en-US" altLang="en-US" sz="2800" kern="0" dirty="0" smtClean="0">
                <a:latin typeface="Cambria" charset="0"/>
                <a:ea typeface="Cambria" charset="0"/>
                <a:cs typeface="Cambria" charset="0"/>
              </a:rPr>
              <a:t>GPA and competitive is at least a 3.6 GPA.</a:t>
            </a:r>
          </a:p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/>
            </a:pPr>
            <a:r>
              <a:rPr kumimoji="1" lang="en-US" altLang="en-US" sz="2800" kern="0" dirty="0">
                <a:latin typeface="Cambria" charset="0"/>
                <a:ea typeface="Cambria" charset="0"/>
                <a:cs typeface="Cambria" charset="0"/>
              </a:rPr>
              <a:t>For </a:t>
            </a:r>
            <a:r>
              <a:rPr kumimoji="1" lang="en-US" altLang="en-US" sz="2800" kern="0" dirty="0" smtClean="0">
                <a:latin typeface="Cambria" charset="0"/>
                <a:ea typeface="Cambria" charset="0"/>
                <a:cs typeface="Cambria" charset="0"/>
              </a:rPr>
              <a:t>CSU </a:t>
            </a:r>
            <a:r>
              <a:rPr kumimoji="1" lang="en-US" altLang="en-US" sz="2800" kern="0" dirty="0">
                <a:latin typeface="Cambria" charset="0"/>
                <a:ea typeface="Cambria" charset="0"/>
                <a:cs typeface="Cambria" charset="0"/>
              </a:rPr>
              <a:t>eligibility, students must maintain at least a </a:t>
            </a:r>
            <a:r>
              <a:rPr kumimoji="1" lang="en-US" altLang="en-US" sz="2800" kern="0" dirty="0" smtClean="0">
                <a:latin typeface="Cambria" charset="0"/>
                <a:ea typeface="Cambria" charset="0"/>
                <a:cs typeface="Cambria" charset="0"/>
              </a:rPr>
              <a:t>2.0 </a:t>
            </a:r>
            <a:r>
              <a:rPr kumimoji="1" lang="en-US" altLang="en-US" sz="2800" kern="0" dirty="0">
                <a:latin typeface="Cambria" charset="0"/>
                <a:ea typeface="Cambria" charset="0"/>
                <a:cs typeface="Cambria" charset="0"/>
              </a:rPr>
              <a:t>GPA and competitive is at least </a:t>
            </a:r>
            <a:r>
              <a:rPr kumimoji="1" lang="en-US" altLang="en-US" sz="2800" kern="0" dirty="0" smtClean="0">
                <a:latin typeface="Cambria" charset="0"/>
                <a:ea typeface="Cambria" charset="0"/>
                <a:cs typeface="Cambria" charset="0"/>
              </a:rPr>
              <a:t>a 3.0 GPA.</a:t>
            </a:r>
            <a:endParaRPr kumimoji="1" lang="en-US" altLang="en-US" sz="2800" kern="0" dirty="0">
              <a:latin typeface="Cambria" charset="0"/>
              <a:ea typeface="Cambria" charset="0"/>
              <a:cs typeface="Cambria" charset="0"/>
            </a:endParaRPr>
          </a:p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/>
            </a:pPr>
            <a:r>
              <a:rPr kumimoji="1" lang="en-US" altLang="en-US" sz="2800" kern="0" dirty="0">
                <a:latin typeface="Cambria" charset="0"/>
                <a:ea typeface="Cambria" charset="0"/>
                <a:cs typeface="Cambria" charset="0"/>
              </a:rPr>
              <a:t>Can earn extra points in Honor &amp; AP Courses</a:t>
            </a:r>
          </a:p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/>
            </a:pPr>
            <a:r>
              <a:rPr kumimoji="1" lang="en-US" altLang="en-US" sz="2800" kern="0" dirty="0">
                <a:latin typeface="Cambria" charset="0"/>
                <a:ea typeface="Cambria" charset="0"/>
                <a:cs typeface="Cambria" charset="0"/>
              </a:rPr>
              <a:t>Calculated with grades in a-g courses from the summer after 9</a:t>
            </a:r>
            <a:r>
              <a:rPr kumimoji="1" lang="en-US" altLang="en-US" sz="2800" kern="0" baseline="30000" dirty="0">
                <a:latin typeface="Cambria" charset="0"/>
                <a:ea typeface="Cambria" charset="0"/>
                <a:cs typeface="Cambria" charset="0"/>
              </a:rPr>
              <a:t>th</a:t>
            </a:r>
            <a:r>
              <a:rPr kumimoji="1" lang="en-US" altLang="en-US" sz="2800" kern="0" dirty="0">
                <a:latin typeface="Cambria" charset="0"/>
                <a:ea typeface="Cambria" charset="0"/>
                <a:cs typeface="Cambria" charset="0"/>
              </a:rPr>
              <a:t> grade until the summer after 11</a:t>
            </a:r>
            <a:r>
              <a:rPr kumimoji="1" lang="en-US" altLang="en-US" sz="2800" kern="0" baseline="30000" dirty="0">
                <a:latin typeface="Cambria" charset="0"/>
                <a:ea typeface="Cambria" charset="0"/>
                <a:cs typeface="Cambria" charset="0"/>
              </a:rPr>
              <a:t>th</a:t>
            </a:r>
            <a:r>
              <a:rPr kumimoji="1" lang="en-US" altLang="en-US" sz="2800" kern="0" dirty="0">
                <a:latin typeface="Cambria" charset="0"/>
                <a:ea typeface="Cambria" charset="0"/>
                <a:cs typeface="Cambria" charset="0"/>
              </a:rPr>
              <a:t> grade</a:t>
            </a:r>
          </a:p>
        </p:txBody>
      </p:sp>
    </p:spTree>
    <p:extLst>
      <p:ext uri="{BB962C8B-B14F-4D97-AF65-F5344CB8AC3E}">
        <p14:creationId xmlns:p14="http://schemas.microsoft.com/office/powerpoint/2010/main" val="4235778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utoUpdateAnimBg="0"/>
      <p:bldP spid="3" grpId="0" build="p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685800" y="228600"/>
            <a:ext cx="7772400" cy="10668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b="1" dirty="0" smtClean="0">
                <a:solidFill>
                  <a:schemeClr val="tx2"/>
                </a:solidFill>
                <a:latin typeface="Cambria"/>
                <a:cs typeface="Cambria"/>
              </a:rPr>
              <a:t>Examination Requirement</a:t>
            </a: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304800" y="1524000"/>
            <a:ext cx="5638800" cy="4724400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800" dirty="0" smtClean="0">
                <a:latin typeface="Cambria" charset="0"/>
                <a:ea typeface="Cambria" charset="0"/>
                <a:cs typeface="Cambria" charset="0"/>
              </a:rPr>
              <a:t>3 Hour Exams</a:t>
            </a:r>
          </a:p>
          <a:p>
            <a:r>
              <a:rPr lang="en-US" altLang="en-US" sz="2800" dirty="0" smtClean="0">
                <a:latin typeface="Cambria" charset="0"/>
                <a:ea typeface="Cambria" charset="0"/>
                <a:cs typeface="Cambria" charset="0"/>
              </a:rPr>
              <a:t>SAT or ACT</a:t>
            </a:r>
          </a:p>
          <a:p>
            <a:pPr lvl="1">
              <a:buFont typeface="Courier New"/>
              <a:buChar char="o"/>
            </a:pPr>
            <a:r>
              <a:rPr lang="en-US" altLang="en-US" sz="2400" b="1" dirty="0" smtClean="0">
                <a:latin typeface="Cambria" charset="0"/>
                <a:ea typeface="Cambria" charset="0"/>
                <a:cs typeface="Cambria" charset="0"/>
              </a:rPr>
              <a:t>UC requires:</a:t>
            </a:r>
          </a:p>
          <a:p>
            <a:pPr lvl="2">
              <a:buFont typeface="Wingdings" charset="2"/>
              <a:buChar char="§"/>
            </a:pPr>
            <a:r>
              <a:rPr lang="en-US" altLang="en-US" sz="2000" b="1" dirty="0" smtClean="0">
                <a:latin typeface="Cambria" charset="0"/>
                <a:ea typeface="Cambria" charset="0"/>
                <a:cs typeface="Cambria" charset="0"/>
              </a:rPr>
              <a:t>SAT with Essay</a:t>
            </a:r>
          </a:p>
          <a:p>
            <a:pPr lvl="2">
              <a:buFont typeface="Wingdings" charset="2"/>
              <a:buChar char="§"/>
            </a:pPr>
            <a:r>
              <a:rPr lang="en-US" altLang="en-US" sz="2000" b="1" dirty="0" smtClean="0">
                <a:latin typeface="Cambria" charset="0"/>
                <a:ea typeface="Cambria" charset="0"/>
                <a:cs typeface="Cambria" charset="0"/>
              </a:rPr>
              <a:t>ACT with Writing</a:t>
            </a:r>
          </a:p>
          <a:p>
            <a:pPr lvl="1">
              <a:buFont typeface="Courier New"/>
              <a:buChar char="o"/>
            </a:pPr>
            <a:r>
              <a:rPr lang="en-US" altLang="en-US" sz="2200" b="1" dirty="0" smtClean="0">
                <a:latin typeface="Cambria" charset="0"/>
                <a:ea typeface="Cambria" charset="0"/>
                <a:cs typeface="Cambria" charset="0"/>
              </a:rPr>
              <a:t>Required score can depend on:</a:t>
            </a:r>
          </a:p>
          <a:p>
            <a:pPr lvl="2">
              <a:buFont typeface="Wingdings" charset="2"/>
              <a:buChar char="§"/>
            </a:pPr>
            <a:r>
              <a:rPr lang="en-US" altLang="en-US" sz="2200" b="1" dirty="0" smtClean="0">
                <a:latin typeface="Cambria" charset="0"/>
                <a:ea typeface="Cambria" charset="0"/>
                <a:cs typeface="Cambria" charset="0"/>
              </a:rPr>
              <a:t>GPA</a:t>
            </a:r>
          </a:p>
          <a:p>
            <a:pPr lvl="2">
              <a:buFont typeface="Wingdings" charset="2"/>
              <a:buChar char="§"/>
            </a:pPr>
            <a:r>
              <a:rPr lang="en-US" altLang="en-US" sz="2200" b="1" dirty="0" smtClean="0">
                <a:latin typeface="Cambria" charset="0"/>
                <a:ea typeface="Cambria" charset="0"/>
                <a:cs typeface="Cambria" charset="0"/>
              </a:rPr>
              <a:t>College or major you are applying to</a:t>
            </a:r>
          </a:p>
          <a:p>
            <a:r>
              <a:rPr lang="en-US" altLang="en-US" sz="2800" dirty="0" smtClean="0">
                <a:latin typeface="Cambria" charset="0"/>
                <a:ea typeface="Cambria" charset="0"/>
                <a:cs typeface="Cambria" charset="0"/>
              </a:rPr>
              <a:t>PSAT is a practice exam</a:t>
            </a:r>
          </a:p>
          <a:p>
            <a:pPr lvl="1">
              <a:buFont typeface="Courier New"/>
              <a:buChar char="o"/>
            </a:pPr>
            <a:r>
              <a:rPr lang="en-US" altLang="en-US" sz="2000" b="1" dirty="0" smtClean="0">
                <a:latin typeface="Cambria" charset="0"/>
                <a:ea typeface="Cambria" charset="0"/>
                <a:cs typeface="Cambria" charset="0"/>
              </a:rPr>
              <a:t>It is important for students to take the PSAT their junior year in order to be considered for the National Merit Scholarship</a:t>
            </a:r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324600" y="2209800"/>
            <a:ext cx="2298700" cy="32766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63048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utoUpdateAnimBg="0"/>
      <p:bldP spid="3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Autofit/>
          </a:bodyPr>
          <a:lstStyle/>
          <a:p>
            <a:r>
              <a:rPr lang="en-US" sz="4800" b="1" dirty="0" smtClean="0">
                <a:solidFill>
                  <a:schemeClr val="tx2"/>
                </a:solidFill>
                <a:latin typeface="Cambria" charset="0"/>
                <a:ea typeface="Cambria" charset="0"/>
                <a:cs typeface="Cambria" charset="0"/>
              </a:rPr>
              <a:t>Questions????</a:t>
            </a:r>
            <a:endParaRPr lang="en-US" sz="4800" b="1" dirty="0">
              <a:solidFill>
                <a:schemeClr val="tx2"/>
              </a:solidFill>
              <a:latin typeface="Cambria" charset="0"/>
              <a:ea typeface="Cambria" charset="0"/>
              <a:cs typeface="Cambria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648200"/>
          </a:xfrm>
        </p:spPr>
        <p:txBody>
          <a:bodyPr>
            <a:noAutofit/>
          </a:bodyPr>
          <a:lstStyle/>
          <a:p>
            <a:pPr lvl="0"/>
            <a:r>
              <a:rPr lang="en-US" sz="2600" dirty="0" smtClean="0">
                <a:latin typeface="Cambria" charset="0"/>
                <a:ea typeface="Cambria" charset="0"/>
                <a:cs typeface="Cambria" charset="0"/>
              </a:rPr>
              <a:t>Looking at the FFWD How do I become eligible? handout, what questions do you still have about what you need to do to prepare yourself for college?</a:t>
            </a:r>
          </a:p>
          <a:p>
            <a:pPr lvl="0"/>
            <a:r>
              <a:rPr lang="en-US" sz="2600" dirty="0" smtClean="0">
                <a:latin typeface="Cambria" charset="0"/>
                <a:ea typeface="Cambria" charset="0"/>
                <a:cs typeface="Cambria" charset="0"/>
              </a:rPr>
              <a:t>Do you have any thoughts about the difference between the state of California requirements vs. the UC/CSU requirements?</a:t>
            </a:r>
          </a:p>
          <a:p>
            <a:pPr lvl="0"/>
            <a:r>
              <a:rPr lang="en-US" sz="2600" dirty="0" smtClean="0">
                <a:latin typeface="Cambria" charset="0"/>
                <a:ea typeface="Cambria" charset="0"/>
                <a:cs typeface="Cambria" charset="0"/>
              </a:rPr>
              <a:t> Why is it important to know the minimum requirements to get into a California 4 year university?</a:t>
            </a:r>
          </a:p>
          <a:p>
            <a:pPr lvl="0"/>
            <a:r>
              <a:rPr lang="en-US" sz="2600" dirty="0" smtClean="0">
                <a:latin typeface="Cambria" charset="0"/>
                <a:ea typeface="Cambria" charset="0"/>
                <a:cs typeface="Cambria" charset="0"/>
              </a:rPr>
              <a:t>How will these requirements help you with your college goals?</a:t>
            </a:r>
            <a:endParaRPr lang="en-US" sz="2600" dirty="0">
              <a:latin typeface="Cambria" charset="0"/>
              <a:ea typeface="Cambria" charset="0"/>
              <a:cs typeface="Camb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67396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117</TotalTime>
  <Words>509</Words>
  <Application>Microsoft Macintosh PowerPoint</Application>
  <PresentationFormat>On-screen Show (4:3)</PresentationFormat>
  <Paragraphs>64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Calibri</vt:lpstr>
      <vt:lpstr>Cambria</vt:lpstr>
      <vt:lpstr>Courier New</vt:lpstr>
      <vt:lpstr>Wingdings</vt:lpstr>
      <vt:lpstr>Arial</vt:lpstr>
      <vt:lpstr>Office Theme</vt:lpstr>
      <vt:lpstr>Custom Design</vt:lpstr>
      <vt:lpstr>PowerPoint Presentation</vt:lpstr>
      <vt:lpstr>Path to UC/CSU Admissions The Requirements</vt:lpstr>
      <vt:lpstr>Subject a-g Requirements 15 courses</vt:lpstr>
      <vt:lpstr>PowerPoint Presentation</vt:lpstr>
      <vt:lpstr>PowerPoint Presentation</vt:lpstr>
      <vt:lpstr>Questions????</vt:lpstr>
    </vt:vector>
  </TitlesOfParts>
  <Company>UC Berkeley</Company>
  <LinksUpToDate>false</LinksUpToDate>
  <SharedDoc>false</SharedDoc>
  <HyperlinksChanged>false</HyperlinksChanged>
  <AppVersion>15.0036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 C. LIM</dc:creator>
  <cp:lastModifiedBy>Microsoft Office User</cp:lastModifiedBy>
  <cp:revision>23</cp:revision>
  <dcterms:created xsi:type="dcterms:W3CDTF">2015-10-03T00:11:52Z</dcterms:created>
  <dcterms:modified xsi:type="dcterms:W3CDTF">2017-08-21T21:34:29Z</dcterms:modified>
</cp:coreProperties>
</file>